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765" r:id="rId2"/>
    <p:sldMasterId id="2147483661" r:id="rId3"/>
  </p:sldMasterIdLst>
  <p:notesMasterIdLst>
    <p:notesMasterId r:id="rId19"/>
  </p:notesMasterIdLst>
  <p:handoutMasterIdLst>
    <p:handoutMasterId r:id="rId20"/>
  </p:handoutMasterIdLst>
  <p:sldIdLst>
    <p:sldId id="318" r:id="rId4"/>
    <p:sldId id="262" r:id="rId5"/>
    <p:sldId id="380" r:id="rId6"/>
    <p:sldId id="408" r:id="rId7"/>
    <p:sldId id="313" r:id="rId8"/>
    <p:sldId id="405" r:id="rId9"/>
    <p:sldId id="409" r:id="rId10"/>
    <p:sldId id="384" r:id="rId11"/>
    <p:sldId id="382" r:id="rId12"/>
    <p:sldId id="355" r:id="rId13"/>
    <p:sldId id="356" r:id="rId14"/>
    <p:sldId id="319" r:id="rId15"/>
    <p:sldId id="401" r:id="rId16"/>
    <p:sldId id="329" r:id="rId17"/>
    <p:sldId id="406" r:id="rId18"/>
  </p:sldIdLst>
  <p:sldSz cx="9144000" cy="6858000" type="screen4x3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EBF1DE"/>
    <a:srgbClr val="FF0000"/>
    <a:srgbClr val="FFFF66"/>
    <a:srgbClr val="FFFF99"/>
    <a:srgbClr val="00FF00"/>
    <a:srgbClr val="006600"/>
    <a:srgbClr val="0000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05" autoAdjust="0"/>
    <p:restoredTop sz="94434" autoAdjust="0"/>
  </p:normalViewPr>
  <p:slideViewPr>
    <p:cSldViewPr>
      <p:cViewPr varScale="1">
        <p:scale>
          <a:sx n="67" d="100"/>
          <a:sy n="67" d="100"/>
        </p:scale>
        <p:origin x="183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12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340"/>
    </p:cViewPr>
  </p:sorterViewPr>
  <p:notesViewPr>
    <p:cSldViewPr>
      <p:cViewPr varScale="1">
        <p:scale>
          <a:sx n="53" d="100"/>
          <a:sy n="53" d="100"/>
        </p:scale>
        <p:origin x="2790" y="72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58" cy="469583"/>
          </a:xfrm>
          <a:prstGeom prst="rect">
            <a:avLst/>
          </a:prstGeom>
        </p:spPr>
        <p:txBody>
          <a:bodyPr vert="horz" lIns="91714" tIns="45857" rIns="91714" bIns="45857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24" y="1"/>
            <a:ext cx="3078058" cy="469583"/>
          </a:xfrm>
          <a:prstGeom prst="rect">
            <a:avLst/>
          </a:prstGeom>
        </p:spPr>
        <p:txBody>
          <a:bodyPr vert="horz" lIns="91714" tIns="45857" rIns="91714" bIns="45857" rtlCol="0"/>
          <a:lstStyle>
            <a:lvl1pPr algn="r">
              <a:defRPr sz="1200"/>
            </a:lvl1pPr>
          </a:lstStyle>
          <a:p>
            <a:pPr>
              <a:defRPr/>
            </a:pPr>
            <a:fld id="{591BBA2D-B44B-4606-9BDA-FD1DBD01C461}" type="datetimeFigureOut">
              <a:rPr lang="en-US"/>
              <a:pPr>
                <a:defRPr/>
              </a:pPr>
              <a:t>6/5/2019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301"/>
            <a:ext cx="3078058" cy="469583"/>
          </a:xfrm>
          <a:prstGeom prst="rect">
            <a:avLst/>
          </a:prstGeom>
        </p:spPr>
        <p:txBody>
          <a:bodyPr vert="horz" lIns="91714" tIns="45857" rIns="91714" bIns="45857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24" y="8917301"/>
            <a:ext cx="3078058" cy="469583"/>
          </a:xfrm>
          <a:prstGeom prst="rect">
            <a:avLst/>
          </a:prstGeom>
        </p:spPr>
        <p:txBody>
          <a:bodyPr vert="horz" lIns="91714" tIns="45857" rIns="91714" bIns="45857" rtlCol="0" anchor="b"/>
          <a:lstStyle>
            <a:lvl1pPr algn="r">
              <a:defRPr sz="1200"/>
            </a:lvl1pPr>
          </a:lstStyle>
          <a:p>
            <a:pPr>
              <a:defRPr/>
            </a:pPr>
            <a:fld id="{41056D79-A9A9-47CD-AC16-B018FA0AE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824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58" cy="469583"/>
          </a:xfrm>
          <a:prstGeom prst="rect">
            <a:avLst/>
          </a:prstGeom>
        </p:spPr>
        <p:txBody>
          <a:bodyPr vert="horz" lIns="94218" tIns="47109" rIns="94218" bIns="4710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824" y="1"/>
            <a:ext cx="3078058" cy="469583"/>
          </a:xfrm>
          <a:prstGeom prst="rect">
            <a:avLst/>
          </a:prstGeom>
        </p:spPr>
        <p:txBody>
          <a:bodyPr vert="horz" lIns="94218" tIns="47109" rIns="94218" bIns="4710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BAC0233-86AE-4382-8E00-10304D48029C}" type="datetimeFigureOut">
              <a:rPr lang="en-US"/>
              <a:pPr>
                <a:defRPr/>
              </a:pPr>
              <a:t>6/5/2019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18" tIns="47109" rIns="94218" bIns="4710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567" y="4460242"/>
            <a:ext cx="5681343" cy="4224655"/>
          </a:xfrm>
          <a:prstGeom prst="rect">
            <a:avLst/>
          </a:prstGeom>
        </p:spPr>
        <p:txBody>
          <a:bodyPr vert="horz" lIns="94218" tIns="47109" rIns="94218" bIns="4710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301"/>
            <a:ext cx="3078058" cy="469583"/>
          </a:xfrm>
          <a:prstGeom prst="rect">
            <a:avLst/>
          </a:prstGeom>
        </p:spPr>
        <p:txBody>
          <a:bodyPr vert="horz" lIns="94218" tIns="47109" rIns="94218" bIns="4710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824" y="8917301"/>
            <a:ext cx="3078058" cy="469583"/>
          </a:xfrm>
          <a:prstGeom prst="rect">
            <a:avLst/>
          </a:prstGeom>
        </p:spPr>
        <p:txBody>
          <a:bodyPr vert="horz" lIns="94218" tIns="47109" rIns="94218" bIns="4710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11B6C0D-C190-46AE-9B11-A01BB641E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828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4871CE-2F27-4CA7-AAAD-ED304A50D3A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2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14ED2-59F0-450D-AA20-EFE4573E7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A3749-7227-4D57-B250-6D5AF26F3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8AF35-C648-4F18-8029-93D8FC7AB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6F3CF-5AB6-474F-90E2-C12DAACBF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429CF-07E0-4C63-898D-EA9DE4628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DF1EC-DCC3-4734-A672-2754622672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NAHS XC PARENTS MEETING 8/8/12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10CC1-B8B6-41EC-8D47-A3BC5D259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NAHS XC PARENTS MEETING 8/8/12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24ACB-E3EC-4E35-B56A-EA0C8046E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DCBFD-172B-489D-8E0B-81269466BB9B}" type="datetimeFigureOut">
              <a:rPr lang="en-US"/>
              <a:pPr>
                <a:defRPr/>
              </a:pPr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06F5C-59EB-471F-ACA5-5D69C16CA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C6C75-C929-4A72-BCC6-499DE4D877DA}" type="datetimeFigureOut">
              <a:rPr lang="en-US"/>
              <a:pPr>
                <a:defRPr/>
              </a:pPr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EE104-D503-40D9-8EB0-D1FFCD9004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7C7E2-CD46-42C3-ADDC-C6BE8AE0BFFA}" type="datetimeFigureOut">
              <a:rPr lang="en-US"/>
              <a:pPr>
                <a:defRPr/>
              </a:pPr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C7A95-730B-4644-BE5D-9178BB62B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7BF7B-E684-45E0-8313-0E57DAB92F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402C5-C92D-4410-8B91-34CB706EA558}" type="datetimeFigureOut">
              <a:rPr lang="en-US"/>
              <a:pPr>
                <a:defRPr/>
              </a:pPr>
              <a:t>6/5/2019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8B268-9BC6-404B-89DD-BA6958C10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A52E2-36F5-466F-857D-E76ABE02589D}" type="datetimeFigureOut">
              <a:rPr lang="en-US"/>
              <a:pPr>
                <a:defRPr/>
              </a:pPr>
              <a:t>6/5/2019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6D5E0-4A6A-4EDC-A22D-BC67D7E98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697C7-B76C-4FBC-80D7-B0D433B718D7}" type="datetimeFigureOut">
              <a:rPr lang="en-US"/>
              <a:pPr>
                <a:defRPr/>
              </a:pPr>
              <a:t>6/5/2019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970D8-ED4C-43A8-83BE-92A28872AC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3018B-FAA3-4CA3-B897-E6DFE91F3EAF}" type="datetimeFigureOut">
              <a:rPr lang="en-US"/>
              <a:pPr>
                <a:defRPr/>
              </a:pPr>
              <a:t>6/5/2019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ED949-B111-48DB-93AC-7906683CC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A4C15-7EA6-4740-98B0-8963281CC386}" type="datetimeFigureOut">
              <a:rPr lang="en-US"/>
              <a:pPr>
                <a:defRPr/>
              </a:pPr>
              <a:t>6/5/2019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9A900-595D-42BB-B1A2-5E2A942479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A4C99-3BD5-4B3B-A77A-9091DB281AC1}" type="datetimeFigureOut">
              <a:rPr lang="en-US"/>
              <a:pPr>
                <a:defRPr/>
              </a:pPr>
              <a:t>6/5/2019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D6EBB-32BC-4C7C-B3FC-4475458A6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3701C-5A39-4CA1-9E10-474B33CCF8B3}" type="datetimeFigureOut">
              <a:rPr lang="en-US"/>
              <a:pPr>
                <a:defRPr/>
              </a:pPr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FD041-8E8A-4EAB-8D6C-F9EC3C104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831D1-6394-4842-80C8-8DA9035564A9}" type="datetimeFigureOut">
              <a:rPr lang="en-US"/>
              <a:pPr>
                <a:defRPr/>
              </a:pPr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76B50-08BA-41AD-AAB9-3D798DFA6C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NAHS XC PARENTS MEETING 8/8/12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310AC-0C27-49B8-B813-9FA82D913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NAHS XC PARENTS MEETING 8/8/12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D90D6-2A4C-485B-90E0-7DAFBEB50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B9AC7-33A7-4932-89C6-C548795CD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NAHS XC PARENTS MEETING 8/8/12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6715F-B1DA-427C-8482-36B483BF7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NAHS XC PARENTS MEETING 8/8/12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67274-3ECD-4809-B23A-08C77A958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NAHS XC PARENTS MEETING 8/8/12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554BB-D341-4A4F-B808-7A1B73F739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NAHS XC PARENTS MEETING 8/8/12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0CDD0-6509-46AD-8962-074795E3D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NAHS XC PARENTS MEETING 8/8/12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21F1F-9FFC-4DBB-9673-9C9400F6D0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NAHS XC PARENTS MEETING 8/8/12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9B6B6-5AB0-4E6E-A4E2-4ECB2961F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NAHS XC PARENTS MEETING 8/8/12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DBEEA-F025-4646-93C0-4BF7282CB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NAHS XC PARENTS MEETING 8/8/12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5DC9E-05AF-449E-BAC7-188AD4601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NAHS XC PARENTS MEETING 8/8/12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10F21-3A34-47D9-9F5E-3188E8529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NAHS XC PARENTS MEETING 8/8/12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96809-D724-494F-95BC-408FB1BE0B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14350" indent="-514350">
              <a:buFont typeface="+mj-lt"/>
              <a:buAutoNum type="arabicPeriod"/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FF2EF-3FFE-4CAF-A136-229FDC02D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E4961-8AE1-4C1B-8CF3-A815FBE7C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AF72C-D9D1-449B-9ED2-E00FB3D80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23F72-D0FB-4541-BFF7-CC46D8383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4691E-805A-4605-AFA5-CF66D568D5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200F9-4B7C-4AD4-B2A4-24837732D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2545CD-2E6D-47C7-B69D-15E33B0163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8" r:id="rId1"/>
    <p:sldLayoutId id="2147485186" r:id="rId2"/>
    <p:sldLayoutId id="2147485187" r:id="rId3"/>
    <p:sldLayoutId id="2147485209" r:id="rId4"/>
    <p:sldLayoutId id="2147485210" r:id="rId5"/>
    <p:sldLayoutId id="2147485211" r:id="rId6"/>
    <p:sldLayoutId id="2147485188" r:id="rId7"/>
    <p:sldLayoutId id="2147485189" r:id="rId8"/>
    <p:sldLayoutId id="2147485190" r:id="rId9"/>
    <p:sldLayoutId id="2147485191" r:id="rId10"/>
    <p:sldLayoutId id="2147485192" r:id="rId11"/>
    <p:sldLayoutId id="2147485193" r:id="rId12"/>
    <p:sldLayoutId id="2147485194" r:id="rId13"/>
    <p:sldLayoutId id="2147485195" r:id="rId14"/>
    <p:sldLayoutId id="2147485212" r:id="rId15"/>
    <p:sldLayoutId id="2147485213" r:id="rId16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EE90108-4D87-49E9-B364-87B468BC798B}" type="datetimeFigureOut">
              <a:rPr lang="en-US"/>
              <a:pPr>
                <a:defRPr/>
              </a:pPr>
              <a:t>6/5/2019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00AA6C2-2A1B-4F34-A030-4704F979F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96" r:id="rId1"/>
    <p:sldLayoutId id="2147485197" r:id="rId2"/>
    <p:sldLayoutId id="2147485198" r:id="rId3"/>
    <p:sldLayoutId id="2147485199" r:id="rId4"/>
    <p:sldLayoutId id="2147485200" r:id="rId5"/>
    <p:sldLayoutId id="2147485201" r:id="rId6"/>
    <p:sldLayoutId id="2147485202" r:id="rId7"/>
    <p:sldLayoutId id="2147485203" r:id="rId8"/>
    <p:sldLayoutId id="2147485204" r:id="rId9"/>
    <p:sldLayoutId id="2147485205" r:id="rId10"/>
    <p:sldLayoutId id="21474852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356350"/>
            <a:ext cx="381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NAHS XC PARENTS MEETING 8/8/12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FAD3E55-4F89-492D-8C03-DD8B38405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4" r:id="rId1"/>
    <p:sldLayoutId id="2147485215" r:id="rId2"/>
    <p:sldLayoutId id="2147485216" r:id="rId3"/>
    <p:sldLayoutId id="2147485217" r:id="rId4"/>
    <p:sldLayoutId id="2147485218" r:id="rId5"/>
    <p:sldLayoutId id="2147485219" r:id="rId6"/>
    <p:sldLayoutId id="2147485220" r:id="rId7"/>
    <p:sldLayoutId id="2147485221" r:id="rId8"/>
    <p:sldLayoutId id="2147485222" r:id="rId9"/>
    <p:sldLayoutId id="2147485223" r:id="rId10"/>
    <p:sldLayoutId id="2147485224" r:id="rId11"/>
    <p:sldLayoutId id="2147485207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unningtitan.com/" TargetMode="External"/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kentucky.usatf.org/Home.aspx" TargetMode="External"/><Relationship Id="rId2" Type="http://schemas.openxmlformats.org/officeDocument/2006/relationships/hyperlink" Target="http://www.runningtitans.com/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1" y="4268407"/>
            <a:ext cx="5638800" cy="2570497"/>
          </a:xfrm>
          <a:prstGeom prst="rect">
            <a:avLst/>
          </a:prstGeom>
        </p:spPr>
      </p:pic>
      <p:sp>
        <p:nvSpPr>
          <p:cNvPr id="21509" name="TextBox 13"/>
          <p:cNvSpPr txBox="1">
            <a:spLocks noChangeArrowheads="1"/>
          </p:cNvSpPr>
          <p:nvPr/>
        </p:nvSpPr>
        <p:spPr bwMode="auto">
          <a:xfrm>
            <a:off x="457200" y="0"/>
            <a:ext cx="8382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/>
              <a:t>SHELBY WEST 2019 </a:t>
            </a:r>
            <a:r>
              <a:rPr lang="en-US" sz="3200" b="1" dirty="0"/>
              <a:t>TRACK &amp; FIELD</a:t>
            </a:r>
          </a:p>
          <a:p>
            <a:pPr algn="ctr"/>
            <a:r>
              <a:rPr lang="en-US" sz="3200" b="1" i="1" dirty="0"/>
              <a:t>SEASON REVIEW MEETING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837156"/>
            <a:ext cx="1600200" cy="10220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5644" r="-2081"/>
          <a:stretch/>
        </p:blipFill>
        <p:spPr>
          <a:xfrm>
            <a:off x="-33338" y="4369108"/>
            <a:ext cx="3639159" cy="24697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7430" r="10700"/>
          <a:stretch/>
        </p:blipFill>
        <p:spPr>
          <a:xfrm>
            <a:off x="2762250" y="1062789"/>
            <a:ext cx="1600201" cy="33244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7746" t="-13400" r="-484" b="21460"/>
          <a:stretch/>
        </p:blipFill>
        <p:spPr>
          <a:xfrm>
            <a:off x="4362451" y="711761"/>
            <a:ext cx="3181349" cy="22551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l="5468" t="3550" r="12509" b="4250"/>
          <a:stretch/>
        </p:blipFill>
        <p:spPr>
          <a:xfrm>
            <a:off x="7445322" y="1047379"/>
            <a:ext cx="1698678" cy="32801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b="7603"/>
          <a:stretch/>
        </p:blipFill>
        <p:spPr>
          <a:xfrm>
            <a:off x="6380695" y="2920917"/>
            <a:ext cx="1090650" cy="14224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2451" y="2941192"/>
            <a:ext cx="2044266" cy="14134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31" y="1116013"/>
            <a:ext cx="2964667" cy="3290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15F6EF-65B6-4D60-959D-89FA2FD98C3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>
                <a:ea typeface="+mj-ea"/>
              </a:rPr>
              <a:t>Awards &amp; </a:t>
            </a:r>
            <a:r>
              <a:rPr lang="en-US" sz="3600" b="1" dirty="0" smtClean="0">
                <a:ea typeface="+mj-ea"/>
              </a:rPr>
              <a:t>Recognition - West</a:t>
            </a:r>
            <a:endParaRPr lang="en-US" sz="3600" b="1" dirty="0">
              <a:ea typeface="+mj-ea"/>
            </a:endParaRPr>
          </a:p>
        </p:txBody>
      </p:sp>
      <p:sp>
        <p:nvSpPr>
          <p:cNvPr id="41988" name="Content Placeholder 6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 algn="ctr">
              <a:buNone/>
            </a:pPr>
            <a:r>
              <a:rPr lang="en-US" sz="2800" dirty="0" smtClean="0"/>
              <a:t>Most Valuable Field Athlete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62599" y="1486196"/>
            <a:ext cx="3200401" cy="46166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Zach Zimmerman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2367" y="1456154"/>
            <a:ext cx="3485562" cy="46166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Kierra Williams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432" t="3047" r="432" b="7043"/>
          <a:stretch/>
        </p:blipFill>
        <p:spPr>
          <a:xfrm>
            <a:off x="132842" y="2133874"/>
            <a:ext cx="3495087" cy="4587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2133874"/>
            <a:ext cx="3200400" cy="4572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15F6EF-65B6-4D60-959D-89FA2FD98C3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>
                <a:ea typeface="+mj-ea"/>
              </a:rPr>
              <a:t>Awards &amp; </a:t>
            </a:r>
            <a:r>
              <a:rPr lang="en-US" sz="3600" b="1" dirty="0" smtClean="0">
                <a:ea typeface="+mj-ea"/>
              </a:rPr>
              <a:t>Recognition - West</a:t>
            </a:r>
            <a:endParaRPr lang="en-US" sz="3600" b="1" dirty="0">
              <a:ea typeface="+mj-ea"/>
            </a:endParaRPr>
          </a:p>
        </p:txBody>
      </p:sp>
      <p:sp>
        <p:nvSpPr>
          <p:cNvPr id="41988" name="Content Placeholder 6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 algn="ctr">
              <a:buNone/>
            </a:pPr>
            <a:r>
              <a:rPr lang="en-US" sz="2800" dirty="0" smtClean="0"/>
              <a:t>Most Valuable Track Athlete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0986" y="1463624"/>
            <a:ext cx="3529013" cy="46166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Emma Kendall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0" y="1417380"/>
            <a:ext cx="3529013" cy="46166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Melbyn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Ixocy</a:t>
            </a:r>
            <a:r>
              <a:rPr lang="en-US" sz="2400" b="1" dirty="0" err="1" smtClean="0"/>
              <a:t>-Velasquz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639"/>
          <a:stretch/>
        </p:blipFill>
        <p:spPr>
          <a:xfrm>
            <a:off x="280986" y="2107799"/>
            <a:ext cx="3529013" cy="42896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732" b="4598"/>
          <a:stretch/>
        </p:blipFill>
        <p:spPr>
          <a:xfrm>
            <a:off x="5334000" y="2107799"/>
            <a:ext cx="3529013" cy="4267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8610600" cy="4289425"/>
          </a:xfrm>
        </p:spPr>
        <p:txBody>
          <a:bodyPr/>
          <a:lstStyle/>
          <a:p>
            <a:pPr>
              <a:buFont typeface="Calibri" pitchFamily="34" charset="0"/>
              <a:buAutoNum type="arabicPeriod"/>
            </a:pPr>
            <a:r>
              <a:rPr lang="en-US" sz="2000" b="1" dirty="0" smtClean="0"/>
              <a:t>Great </a:t>
            </a:r>
            <a:r>
              <a:rPr lang="en-US" sz="2000" b="1" dirty="0" smtClean="0"/>
              <a:t>evening tonight </a:t>
            </a:r>
            <a:r>
              <a:rPr lang="en-US" sz="2000" dirty="0" smtClean="0"/>
              <a:t>–  thanks to everyone who brought </a:t>
            </a:r>
            <a:r>
              <a:rPr lang="en-US" sz="2000" dirty="0" smtClean="0"/>
              <a:t>things</a:t>
            </a:r>
          </a:p>
          <a:p>
            <a:pPr>
              <a:buFont typeface="Calibri" pitchFamily="34" charset="0"/>
              <a:buAutoNum type="arabicPeriod"/>
            </a:pPr>
            <a:r>
              <a:rPr lang="en-US" sz="2000" b="1" dirty="0" smtClean="0"/>
              <a:t>Coaches</a:t>
            </a:r>
            <a:endParaRPr lang="en-US" sz="2000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Michelle Vest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Robert Rowe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/>
              <a:t>Aja </a:t>
            </a:r>
            <a:r>
              <a:rPr lang="en-US" sz="1600" dirty="0" err="1" smtClean="0"/>
              <a:t>Leachman</a:t>
            </a:r>
            <a:endParaRPr lang="en-US" sz="16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25D034-CC23-444F-B69C-A0058475780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762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b="1" dirty="0">
                <a:ea typeface="+mj-ea"/>
              </a:rPr>
              <a:t>THANKS</a:t>
            </a:r>
          </a:p>
          <a:p>
            <a:pPr algn="ctr" eaLnBrk="0" hangingPunct="0">
              <a:defRPr/>
            </a:pPr>
            <a:r>
              <a:rPr lang="en-US" sz="3600" b="1" dirty="0">
                <a:ea typeface="+mj-ea"/>
              </a:rPr>
              <a:t>We Couldn’t Have Done it Without You!</a:t>
            </a:r>
          </a:p>
          <a:p>
            <a:pPr algn="ctr" eaLnBrk="0" hangingPunct="0">
              <a:defRPr/>
            </a:pPr>
            <a:r>
              <a:rPr lang="en-US" sz="2400" b="1" i="1" dirty="0">
                <a:ea typeface="+mj-ea"/>
              </a:rPr>
              <a:t>The Season Truly Was a TEAM Effort!</a:t>
            </a:r>
          </a:p>
          <a:p>
            <a:pPr algn="ctr" eaLnBrk="0" hangingPunct="0">
              <a:defRPr/>
            </a:pPr>
            <a:endParaRPr lang="en-US" sz="3600" b="1" dirty="0"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000" t="26250" r="26667"/>
          <a:stretch/>
        </p:blipFill>
        <p:spPr>
          <a:xfrm>
            <a:off x="5105399" y="491112"/>
            <a:ext cx="4038601" cy="410823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AE236BE-6154-4B22-BDCA-234CFAEC3C6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 smtClean="0">
                <a:ea typeface="+mj-ea"/>
              </a:rPr>
              <a:t>What We Need to Work On</a:t>
            </a:r>
            <a:endParaRPr lang="en-US" sz="3600" b="1" dirty="0">
              <a:ea typeface="+mj-ea"/>
            </a:endParaRPr>
          </a:p>
        </p:txBody>
      </p:sp>
      <p:sp>
        <p:nvSpPr>
          <p:cNvPr id="44036" name="Content Placeholder 6"/>
          <p:cNvSpPr>
            <a:spLocks noGrp="1"/>
          </p:cNvSpPr>
          <p:nvPr>
            <p:ph idx="1"/>
          </p:nvPr>
        </p:nvSpPr>
        <p:spPr>
          <a:xfrm>
            <a:off x="152400" y="862012"/>
            <a:ext cx="4800600" cy="5883275"/>
          </a:xfrm>
        </p:spPr>
        <p:txBody>
          <a:bodyPr/>
          <a:lstStyle/>
          <a:p>
            <a:r>
              <a:rPr lang="en-US" dirty="0" smtClean="0"/>
              <a:t>Work to keep top athletes </a:t>
            </a:r>
            <a:r>
              <a:rPr lang="en-US" dirty="0" smtClean="0"/>
              <a:t>to compete in  </a:t>
            </a:r>
            <a:r>
              <a:rPr lang="en-US" dirty="0" smtClean="0"/>
              <a:t>high school</a:t>
            </a:r>
          </a:p>
          <a:p>
            <a:r>
              <a:rPr lang="en-US" dirty="0" smtClean="0"/>
              <a:t>Tap deeper into the Hispanic student athlete population</a:t>
            </a:r>
          </a:p>
          <a:p>
            <a:r>
              <a:rPr lang="en-US" dirty="0" smtClean="0"/>
              <a:t>We </a:t>
            </a:r>
            <a:r>
              <a:rPr lang="en-US" dirty="0" smtClean="0"/>
              <a:t>need </a:t>
            </a:r>
            <a:r>
              <a:rPr lang="en-US" dirty="0" smtClean="0"/>
              <a:t>male pole </a:t>
            </a:r>
            <a:r>
              <a:rPr lang="en-US" dirty="0" smtClean="0"/>
              <a:t>vaulters</a:t>
            </a:r>
          </a:p>
          <a:p>
            <a:pPr lvl="1"/>
            <a:r>
              <a:rPr lang="en-US" dirty="0" smtClean="0"/>
              <a:t>With one of the best high school training facilities in the Southeast just down the street – it’s a shame we can not get more vaulters (KEA had 3 KY State Champs)</a:t>
            </a:r>
          </a:p>
          <a:p>
            <a:pPr lvl="1"/>
            <a:r>
              <a:rPr lang="en-US" dirty="0" smtClean="0"/>
              <a:t>Why the reluctance?  </a:t>
            </a:r>
            <a:endParaRPr lang="en-US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172199" y="3003430"/>
            <a:ext cx="1905000" cy="1600438"/>
          </a:xfrm>
          <a:prstGeom prst="rect">
            <a:avLst/>
          </a:prstGeom>
          <a:solidFill>
            <a:srgbClr val="EBF1DE">
              <a:alpha val="74902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Clay Franklin, a freshman at North Oldham and KEA athlete, clearing 15-2 at the KY State Meet to break the State AA PV record.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7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0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B4044C-AFCB-4CEF-A721-7129BAB1F21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>
                <a:ea typeface="+mj-ea"/>
              </a:rPr>
              <a:t>What Are The</a:t>
            </a:r>
            <a:r>
              <a:rPr lang="en-US" sz="3600" b="1" i="1" dirty="0">
                <a:ea typeface="+mj-ea"/>
              </a:rPr>
              <a:t> Running </a:t>
            </a:r>
            <a:r>
              <a:rPr lang="en-US" sz="3600" b="1" i="1" dirty="0" smtClean="0">
                <a:ea typeface="+mj-ea"/>
              </a:rPr>
              <a:t>Warriors </a:t>
            </a:r>
            <a:r>
              <a:rPr lang="en-US" sz="3600" b="1" dirty="0" smtClean="0">
                <a:ea typeface="+mj-ea"/>
              </a:rPr>
              <a:t>About</a:t>
            </a:r>
            <a:r>
              <a:rPr lang="en-US" sz="3600" b="1" dirty="0">
                <a:ea typeface="+mj-ea"/>
              </a:rPr>
              <a:t>?</a:t>
            </a:r>
          </a:p>
        </p:txBody>
      </p:sp>
      <p:sp>
        <p:nvSpPr>
          <p:cNvPr id="46084" name="Content Placeholder 6"/>
          <p:cNvSpPr>
            <a:spLocks noGrp="1"/>
          </p:cNvSpPr>
          <p:nvPr>
            <p:ph idx="1"/>
          </p:nvPr>
        </p:nvSpPr>
        <p:spPr>
          <a:xfrm>
            <a:off x="457200" y="1219200"/>
            <a:ext cx="4572000" cy="5502275"/>
          </a:xfrm>
        </p:spPr>
        <p:txBody>
          <a:bodyPr/>
          <a:lstStyle/>
          <a:p>
            <a:pPr>
              <a:buFont typeface="+mj-lt"/>
              <a:buNone/>
            </a:pPr>
            <a:r>
              <a:rPr lang="en-US" dirty="0" smtClean="0"/>
              <a:t>Branded theme for cross country and track and field teams</a:t>
            </a:r>
          </a:p>
          <a:p>
            <a:pPr lvl="1"/>
            <a:r>
              <a:rPr lang="en-US" dirty="0" smtClean="0"/>
              <a:t>The best in running, jumping, and throwing (…race walking too!)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We believe </a:t>
            </a:r>
            <a:r>
              <a:rPr lang="en-US" b="1" i="1" dirty="0" smtClean="0"/>
              <a:t>The Running </a:t>
            </a:r>
            <a:r>
              <a:rPr lang="en-US" b="1" i="1" dirty="0" smtClean="0"/>
              <a:t>Warriors </a:t>
            </a:r>
            <a:r>
              <a:rPr lang="en-US" dirty="0" smtClean="0"/>
              <a:t>are about creating strong </a:t>
            </a:r>
            <a:r>
              <a:rPr lang="en-US" b="1" u="sng" dirty="0" smtClean="0"/>
              <a:t>VALUES</a:t>
            </a:r>
            <a:r>
              <a:rPr lang="en-US" dirty="0" smtClean="0"/>
              <a:t> like: </a:t>
            </a:r>
          </a:p>
          <a:p>
            <a:pPr lvl="1"/>
            <a:r>
              <a:rPr lang="en-US" dirty="0" smtClean="0"/>
              <a:t>Teamwork</a:t>
            </a:r>
          </a:p>
          <a:p>
            <a:pPr lvl="1"/>
            <a:r>
              <a:rPr lang="en-US" dirty="0" smtClean="0"/>
              <a:t>Discipline</a:t>
            </a:r>
          </a:p>
          <a:p>
            <a:pPr lvl="1"/>
            <a:r>
              <a:rPr lang="en-US" dirty="0" smtClean="0"/>
              <a:t>Dedication</a:t>
            </a:r>
          </a:p>
          <a:p>
            <a:pPr lvl="1"/>
            <a:r>
              <a:rPr lang="en-US" dirty="0" smtClean="0"/>
              <a:t>Selflessness</a:t>
            </a:r>
          </a:p>
          <a:p>
            <a:pPr lvl="1"/>
            <a:r>
              <a:rPr lang="en-US" dirty="0" smtClean="0"/>
              <a:t>Integrity</a:t>
            </a:r>
          </a:p>
          <a:p>
            <a:pPr lvl="1"/>
            <a:r>
              <a:rPr lang="en-US" dirty="0" smtClean="0"/>
              <a:t>Sportsmanship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136242"/>
            <a:ext cx="5167312" cy="2721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0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0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0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08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0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0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08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086" y="712857"/>
            <a:ext cx="5203914" cy="2927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1123" r="18138" b="24145"/>
          <a:stretch/>
        </p:blipFill>
        <p:spPr>
          <a:xfrm>
            <a:off x="0" y="726467"/>
            <a:ext cx="4164082" cy="29135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935" y="3610133"/>
            <a:ext cx="2239802" cy="2235136"/>
          </a:xfrm>
          <a:prstGeom prst="rect">
            <a:avLst/>
          </a:prstGeom>
        </p:spPr>
      </p:pic>
      <p:pic>
        <p:nvPicPr>
          <p:cNvPr id="2055" name="Picture 7" descr="c:\download\community coach\nahs track\Sprinting\lee-evans-400m-training.jpg"/>
          <p:cNvPicPr>
            <a:picLocks noChangeAspect="1" noChangeArrowheads="1"/>
          </p:cNvPicPr>
          <p:nvPr/>
        </p:nvPicPr>
        <p:blipFill rotWithShape="1">
          <a:blip r:embed="rId5" cstate="print"/>
          <a:srcRect l="18573" r="14595"/>
          <a:stretch/>
        </p:blipFill>
        <p:spPr bwMode="auto">
          <a:xfrm>
            <a:off x="1324296" y="3610133"/>
            <a:ext cx="1773035" cy="1800066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234BCA5-3B46-4CD4-8700-595C70A4899A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>
                <a:latin typeface="Arial" charset="0"/>
                <a:ea typeface="+mj-ea"/>
                <a:cs typeface="Arial" charset="0"/>
              </a:rPr>
              <a:t>Questions &amp; Comments</a:t>
            </a: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6" cstate="print"/>
          <a:srcRect l="5620" r="15711"/>
          <a:stretch/>
        </p:blipFill>
        <p:spPr bwMode="auto">
          <a:xfrm>
            <a:off x="-9777" y="3614909"/>
            <a:ext cx="1334074" cy="181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alpha val="36000"/>
              </a:schemeClr>
            </a:outerShdw>
          </a:effectLst>
        </p:spPr>
      </p:pic>
      <p:pic>
        <p:nvPicPr>
          <p:cNvPr id="2050" name="Picture 2" descr="C:\Download\Community Coach\NAHS Track\steve-prefontaine-post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80227" y="3591642"/>
            <a:ext cx="1430996" cy="1818557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5410200"/>
            <a:ext cx="9144000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Check </a:t>
            </a: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  <a:hlinkClick r:id="rId8"/>
              </a:rPr>
              <a:t>www.runningtitans.com</a:t>
            </a:r>
            <a:r>
              <a:rPr lang="en-US" sz="2800" b="1" dirty="0" smtClean="0">
                <a:solidFill>
                  <a:schemeClr val="bg1">
                    <a:lumMod val="65000"/>
                  </a:schemeClr>
                </a:solidFill>
              </a:rPr>
              <a:t> frequently!!!</a:t>
            </a:r>
            <a:endParaRPr lang="en-US" sz="28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894388"/>
            <a:ext cx="9144000" cy="461962"/>
          </a:xfrm>
          <a:prstGeom prst="rect">
            <a:avLst/>
          </a:prstGeom>
          <a:solidFill>
            <a:srgbClr val="FF3300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latin typeface="+mn-lt"/>
                <a:cs typeface="+mn-cs"/>
              </a:rPr>
              <a:t>Check out </a:t>
            </a:r>
            <a:r>
              <a:rPr lang="en-US" sz="2400" b="1" i="1" dirty="0" smtClean="0">
                <a:latin typeface="+mn-lt"/>
                <a:cs typeface="+mn-cs"/>
              </a:rPr>
              <a:t>SWMS </a:t>
            </a:r>
            <a:r>
              <a:rPr lang="en-US" sz="2400" b="1" i="1" dirty="0">
                <a:latin typeface="+mn-lt"/>
                <a:cs typeface="+mn-cs"/>
              </a:rPr>
              <a:t>Track &amp; Field on MileSplit  </a:t>
            </a:r>
            <a:r>
              <a:rPr lang="en-US" sz="2400" b="1" i="1" dirty="0">
                <a:solidFill>
                  <a:srgbClr val="0000FF"/>
                </a:solidFill>
                <a:latin typeface="+mn-lt"/>
                <a:cs typeface="+mn-cs"/>
              </a:rPr>
              <a:t>http</a:t>
            </a:r>
            <a:r>
              <a:rPr lang="en-US" sz="2400" b="1" i="1" dirty="0" smtClean="0">
                <a:solidFill>
                  <a:srgbClr val="0000FF"/>
                </a:solidFill>
                <a:latin typeface="+mn-lt"/>
                <a:cs typeface="+mn-cs"/>
              </a:rPr>
              <a:t>://ky.milesplit.com</a:t>
            </a:r>
            <a:endParaRPr lang="en-US" sz="2400" b="1" i="1" dirty="0">
              <a:solidFill>
                <a:srgbClr val="0000FF"/>
              </a:solidFill>
              <a:latin typeface="+mn-lt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8529" r="12202" b="2947"/>
          <a:stretch/>
        </p:blipFill>
        <p:spPr>
          <a:xfrm>
            <a:off x="4524670" y="3594885"/>
            <a:ext cx="2372265" cy="181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5105400"/>
          </a:xfrm>
        </p:spPr>
        <p:txBody>
          <a:bodyPr/>
          <a:lstStyle/>
          <a:p>
            <a:pPr marL="511175" indent="-511175" eaLnBrk="1" hangingPunct="1">
              <a:lnSpc>
                <a:spcPct val="150000"/>
              </a:lnSpc>
              <a:defRPr/>
            </a:pPr>
            <a:r>
              <a:rPr lang="en-US" sz="2000" dirty="0" smtClean="0"/>
              <a:t>Season highlights</a:t>
            </a:r>
          </a:p>
          <a:p>
            <a:pPr eaLnBrk="1" hangingPunct="1">
              <a:lnSpc>
                <a:spcPct val="150000"/>
              </a:lnSpc>
              <a:buFont typeface="Calibri" pitchFamily="34" charset="0"/>
              <a:buAutoNum type="arabicPeriod"/>
              <a:defRPr/>
            </a:pPr>
            <a:r>
              <a:rPr lang="en-US" sz="2000" dirty="0" smtClean="0"/>
              <a:t>What’s next</a:t>
            </a:r>
          </a:p>
          <a:p>
            <a:pPr eaLnBrk="1" hangingPunct="1">
              <a:lnSpc>
                <a:spcPct val="150000"/>
              </a:lnSpc>
              <a:buFont typeface="Calibri" pitchFamily="34" charset="0"/>
              <a:buAutoNum type="arabicPeriod"/>
              <a:defRPr/>
            </a:pPr>
            <a:r>
              <a:rPr lang="en-US" sz="2000" dirty="0" smtClean="0"/>
              <a:t>Awards &amp; recognition</a:t>
            </a:r>
          </a:p>
          <a:p>
            <a:pPr eaLnBrk="1" hangingPunct="1">
              <a:lnSpc>
                <a:spcPct val="150000"/>
              </a:lnSpc>
              <a:buFont typeface="Calibri" pitchFamily="34" charset="0"/>
              <a:buAutoNum type="arabicPeriod"/>
              <a:defRPr/>
            </a:pPr>
            <a:r>
              <a:rPr lang="en-US" sz="2000" dirty="0" smtClean="0"/>
              <a:t>Thanks</a:t>
            </a:r>
          </a:p>
          <a:p>
            <a:pPr eaLnBrk="1" hangingPunct="1">
              <a:lnSpc>
                <a:spcPct val="150000"/>
              </a:lnSpc>
              <a:buFont typeface="Calibri" pitchFamily="34" charset="0"/>
              <a:buAutoNum type="arabicPeriod"/>
              <a:defRPr/>
            </a:pPr>
            <a:r>
              <a:rPr lang="en-US" sz="2000" dirty="0" smtClean="0"/>
              <a:t>What we need to work on</a:t>
            </a:r>
          </a:p>
          <a:p>
            <a:pPr eaLnBrk="1" hangingPunct="1">
              <a:lnSpc>
                <a:spcPct val="150000"/>
              </a:lnSpc>
              <a:buFont typeface="Calibri" pitchFamily="34" charset="0"/>
              <a:buAutoNum type="arabicPeriod"/>
              <a:defRPr/>
            </a:pPr>
            <a:r>
              <a:rPr lang="en-US" sz="2000" dirty="0" smtClean="0"/>
              <a:t>What are The </a:t>
            </a:r>
            <a:r>
              <a:rPr lang="en-US" sz="2000" b="1" i="1" dirty="0" smtClean="0"/>
              <a:t>Running </a:t>
            </a:r>
            <a:r>
              <a:rPr lang="en-US" sz="2000" b="1" i="1" dirty="0" smtClean="0"/>
              <a:t>Warriors </a:t>
            </a:r>
            <a:r>
              <a:rPr lang="en-US" sz="2000" dirty="0" smtClean="0"/>
              <a:t>all about?</a:t>
            </a:r>
          </a:p>
          <a:p>
            <a:pPr eaLnBrk="1" hangingPunct="1">
              <a:lnSpc>
                <a:spcPct val="150000"/>
              </a:lnSpc>
              <a:buFont typeface="Calibri" pitchFamily="34" charset="0"/>
              <a:buAutoNum type="arabicPeriod"/>
              <a:defRPr/>
            </a:pPr>
            <a:r>
              <a:rPr lang="en-US" sz="2000" dirty="0" smtClean="0"/>
              <a:t>Questions &amp; comments</a:t>
            </a:r>
          </a:p>
          <a:p>
            <a:pPr eaLnBrk="1" hangingPunct="1">
              <a:lnSpc>
                <a:spcPct val="150000"/>
              </a:lnSpc>
              <a:buFont typeface="Calibri" pitchFamily="34" charset="0"/>
              <a:buAutoNum type="arabicPeriod"/>
              <a:defRPr/>
            </a:pPr>
            <a:endParaRPr lang="en-US" sz="2000" dirty="0" smtClean="0"/>
          </a:p>
          <a:p>
            <a:pPr eaLnBrk="1" hangingPunct="1">
              <a:buFont typeface="Calibri" pitchFamily="34" charset="0"/>
              <a:buAutoNum type="arabicPeriod"/>
              <a:defRPr/>
            </a:pPr>
            <a:endParaRPr lang="en-US" sz="1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883711-CA70-4E48-8679-70D98F93A0B9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700" dirty="0"/>
              <a:t/>
            </a:r>
            <a:br>
              <a:rPr lang="en-US" sz="2700" dirty="0"/>
            </a:br>
            <a:r>
              <a:rPr lang="en-US" sz="3100" dirty="0" smtClean="0"/>
              <a:t>COLLINS / WEST TRACK &amp; FIELD </a:t>
            </a:r>
            <a:br>
              <a:rPr lang="en-US" sz="3100" dirty="0" smtClean="0"/>
            </a:br>
            <a:r>
              <a:rPr lang="en-US" sz="3100" dirty="0" smtClean="0"/>
              <a:t>SEASON REVIEW</a:t>
            </a:r>
            <a:br>
              <a:rPr lang="en-US" sz="3100" dirty="0" smtClean="0"/>
            </a:br>
            <a:r>
              <a:rPr lang="en-US" sz="3100" u="sng" dirty="0" smtClean="0"/>
              <a:t>AGENDA </a:t>
            </a:r>
            <a:r>
              <a:rPr lang="en-US" sz="3100" dirty="0" smtClean="0"/>
              <a:t/>
            </a:r>
            <a:br>
              <a:rPr lang="en-US" sz="3100" dirty="0" smtClean="0"/>
            </a:br>
            <a:endParaRPr lang="en-US" sz="3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Season Highlights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763000" cy="5867400"/>
          </a:xfrm>
        </p:spPr>
        <p:txBody>
          <a:bodyPr/>
          <a:lstStyle/>
          <a:p>
            <a:pPr marL="977900" lvl="2" indent="-457200">
              <a:buFont typeface="+mj-lt"/>
              <a:buAutoNum type="arabicPeriod"/>
              <a:defRPr/>
            </a:pPr>
            <a:r>
              <a:rPr lang="en-US" sz="2400" dirty="0" smtClean="0"/>
              <a:t>Seven</a:t>
            </a:r>
            <a:r>
              <a:rPr lang="en-US" sz="2400" dirty="0" smtClean="0"/>
              <a:t> girls</a:t>
            </a:r>
            <a:r>
              <a:rPr lang="en-US" sz="2400" dirty="0" smtClean="0"/>
              <a:t>’ school </a:t>
            </a:r>
            <a:r>
              <a:rPr lang="en-US" sz="2400" dirty="0" smtClean="0"/>
              <a:t>records</a:t>
            </a:r>
          </a:p>
          <a:p>
            <a:pPr marL="1435100" lvl="3" indent="-457200">
              <a:defRPr/>
            </a:pPr>
            <a:r>
              <a:rPr lang="en-US" sz="2200" dirty="0" smtClean="0"/>
              <a:t>400   </a:t>
            </a:r>
            <a:r>
              <a:rPr lang="en-US" sz="2200" dirty="0" err="1" smtClean="0"/>
              <a:t>Evalyn</a:t>
            </a:r>
            <a:r>
              <a:rPr lang="en-US" sz="2200" dirty="0" smtClean="0"/>
              <a:t> </a:t>
            </a:r>
            <a:r>
              <a:rPr lang="en-US" sz="2200" dirty="0" err="1" smtClean="0"/>
              <a:t>Hetrick</a:t>
            </a:r>
            <a:r>
              <a:rPr lang="en-US" sz="2200" dirty="0" smtClean="0"/>
              <a:t> – 1:08.93</a:t>
            </a:r>
          </a:p>
          <a:p>
            <a:pPr marL="1435100" lvl="3" indent="-457200">
              <a:defRPr/>
            </a:pPr>
            <a:r>
              <a:rPr lang="en-US" sz="2200" dirty="0" smtClean="0"/>
              <a:t>800   Emma Kendall – 2:38.16</a:t>
            </a:r>
          </a:p>
          <a:p>
            <a:pPr marL="1435100" lvl="3" indent="-457200">
              <a:defRPr/>
            </a:pPr>
            <a:r>
              <a:rPr lang="en-US" sz="2200" dirty="0" smtClean="0"/>
              <a:t>3200 </a:t>
            </a:r>
            <a:r>
              <a:rPr lang="en-US" sz="2200" dirty="0"/>
              <a:t>Emma Kendall – </a:t>
            </a:r>
            <a:r>
              <a:rPr lang="en-US" sz="2200" dirty="0" smtClean="0"/>
              <a:t>12:25.01</a:t>
            </a:r>
          </a:p>
          <a:p>
            <a:pPr marL="1435100" lvl="3" indent="-457200">
              <a:defRPr/>
            </a:pPr>
            <a:r>
              <a:rPr lang="en-US" sz="2200" dirty="0" smtClean="0"/>
              <a:t>4 X 400 Relay: E. </a:t>
            </a:r>
            <a:r>
              <a:rPr lang="en-US" sz="2200" dirty="0" err="1" smtClean="0"/>
              <a:t>Heterick</a:t>
            </a:r>
            <a:r>
              <a:rPr lang="en-US" sz="2200" dirty="0" smtClean="0"/>
              <a:t>, C. </a:t>
            </a:r>
            <a:r>
              <a:rPr lang="en-US" sz="2200" dirty="0" err="1" smtClean="0"/>
              <a:t>Turpen</a:t>
            </a:r>
            <a:r>
              <a:rPr lang="en-US" sz="2200" dirty="0" smtClean="0"/>
              <a:t>, T. Rawlins, and E. Kendall – 4:51.56</a:t>
            </a:r>
          </a:p>
          <a:p>
            <a:pPr marL="1435100" lvl="3" indent="-457200">
              <a:defRPr/>
            </a:pPr>
            <a:r>
              <a:rPr lang="en-US" sz="2200" dirty="0" smtClean="0"/>
              <a:t>SP     Kierra Williams – 30-11.5</a:t>
            </a:r>
          </a:p>
          <a:p>
            <a:pPr marL="1435100" lvl="3" indent="-457200">
              <a:defRPr/>
            </a:pPr>
            <a:r>
              <a:rPr lang="en-US" sz="2200" dirty="0"/>
              <a:t>DI </a:t>
            </a:r>
            <a:r>
              <a:rPr lang="en-US" sz="2200" dirty="0" smtClean="0"/>
              <a:t>     Kierra </a:t>
            </a:r>
            <a:r>
              <a:rPr lang="en-US" sz="2200" dirty="0"/>
              <a:t>Williams – </a:t>
            </a:r>
            <a:r>
              <a:rPr lang="en-US" sz="2200" dirty="0" smtClean="0"/>
              <a:t>74-5</a:t>
            </a:r>
          </a:p>
          <a:p>
            <a:pPr marL="1435100" lvl="3" indent="-457200">
              <a:defRPr/>
            </a:pPr>
            <a:r>
              <a:rPr lang="en-US" sz="2200" dirty="0" smtClean="0"/>
              <a:t>PV     Grace Evans 6-0</a:t>
            </a:r>
            <a:endParaRPr lang="en-US" sz="2200" dirty="0"/>
          </a:p>
          <a:p>
            <a:pPr marL="1435100" lvl="4" indent="0">
              <a:buNone/>
              <a:defRPr/>
            </a:pPr>
            <a:endParaRPr lang="en-US" dirty="0"/>
          </a:p>
          <a:p>
            <a:pPr marL="1376362" lvl="3" indent="-342900">
              <a:defRPr/>
            </a:pPr>
            <a:endParaRPr lang="en-US" sz="1800" dirty="0" smtClean="0"/>
          </a:p>
          <a:p>
            <a:pPr>
              <a:buFont typeface="+mj-lt"/>
              <a:buNone/>
              <a:defRPr/>
            </a:pPr>
            <a:endParaRPr lang="en-US" sz="1200" dirty="0" smtClean="0"/>
          </a:p>
          <a:p>
            <a:pPr>
              <a:buFont typeface="+mj-lt"/>
              <a:buNone/>
              <a:defRPr/>
            </a:pPr>
            <a:endParaRPr lang="en-US" sz="1200" dirty="0" smtClean="0"/>
          </a:p>
          <a:p>
            <a:pPr>
              <a:buFont typeface="+mj-lt"/>
              <a:buNone/>
              <a:defRPr/>
            </a:pPr>
            <a:endParaRPr lang="en-US" sz="1200" dirty="0" smtClean="0"/>
          </a:p>
          <a:p>
            <a:pPr marL="1374775" lvl="3" indent="-396875">
              <a:buFont typeface="+mj-lt"/>
              <a:buAutoNum type="arabicPeriod" startAt="7"/>
              <a:defRPr/>
            </a:pPr>
            <a:endParaRPr lang="en-US" sz="1800" dirty="0" smtClean="0"/>
          </a:p>
          <a:p>
            <a:pPr lvl="1">
              <a:defRPr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BFBA69-4D94-4C52-A78F-77F98F2ABBE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9212" y="3830867"/>
            <a:ext cx="4038600" cy="30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2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Season Highlights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991600" cy="5943600"/>
          </a:xfrm>
        </p:spPr>
        <p:txBody>
          <a:bodyPr/>
          <a:lstStyle/>
          <a:p>
            <a:pPr marL="1031875" lvl="2" indent="-457200">
              <a:buFont typeface="+mj-lt"/>
              <a:buAutoNum type="arabicPeriod" startAt="2"/>
              <a:defRPr/>
            </a:pPr>
            <a:r>
              <a:rPr lang="en-US" sz="2400" dirty="0" smtClean="0"/>
              <a:t>State Meet </a:t>
            </a:r>
          </a:p>
          <a:p>
            <a:pPr marL="1489075" lvl="3" indent="-457200">
              <a:defRPr/>
            </a:pPr>
            <a:r>
              <a:rPr lang="en-US" sz="2200" dirty="0" smtClean="0"/>
              <a:t>7 Girls </a:t>
            </a:r>
            <a:r>
              <a:rPr lang="en-US" sz="2200" dirty="0"/>
              <a:t>made </a:t>
            </a:r>
            <a:r>
              <a:rPr lang="en-US" sz="2200" dirty="0" smtClean="0"/>
              <a:t>State</a:t>
            </a:r>
          </a:p>
          <a:p>
            <a:pPr marL="1489075" lvl="3" indent="-457200">
              <a:defRPr/>
            </a:pPr>
            <a:endParaRPr lang="en-US" sz="2200" dirty="0" smtClean="0"/>
          </a:p>
          <a:p>
            <a:pPr marL="1489075" lvl="3" indent="-457200">
              <a:defRPr/>
            </a:pPr>
            <a:endParaRPr lang="en-US" sz="2200" dirty="0"/>
          </a:p>
          <a:p>
            <a:pPr marL="1489075" lvl="3" indent="-457200">
              <a:defRPr/>
            </a:pPr>
            <a:endParaRPr lang="en-US" sz="2200" dirty="0" smtClean="0"/>
          </a:p>
          <a:p>
            <a:pPr marL="1489075" lvl="3" indent="-457200">
              <a:defRPr/>
            </a:pPr>
            <a:endParaRPr lang="en-US" sz="2200" dirty="0"/>
          </a:p>
          <a:p>
            <a:pPr marL="1489075" lvl="3" indent="-457200">
              <a:defRPr/>
            </a:pPr>
            <a:endParaRPr lang="en-US" sz="2200" dirty="0"/>
          </a:p>
          <a:p>
            <a:pPr marL="1489075" lvl="3" indent="-457200">
              <a:defRPr/>
            </a:pPr>
            <a:endParaRPr lang="en-US" sz="2200" dirty="0" smtClean="0"/>
          </a:p>
          <a:p>
            <a:pPr marL="1489075" lvl="3" indent="-457200">
              <a:defRPr/>
            </a:pPr>
            <a:endParaRPr lang="en-US" sz="2200" dirty="0" smtClean="0"/>
          </a:p>
          <a:p>
            <a:pPr marL="1489075" lvl="3" indent="-457200">
              <a:defRPr/>
            </a:pPr>
            <a:r>
              <a:rPr lang="en-US" sz="2200" dirty="0" smtClean="0"/>
              <a:t>6 Boys made State</a:t>
            </a:r>
          </a:p>
          <a:p>
            <a:pPr marL="1489075" lvl="3" indent="-457200">
              <a:defRPr/>
            </a:pPr>
            <a:endParaRPr lang="en-US" sz="2200" b="1" u="sng" dirty="0" smtClean="0"/>
          </a:p>
          <a:p>
            <a:pPr marL="1031875" lvl="2" indent="-457200">
              <a:buFont typeface="+mj-lt"/>
              <a:buAutoNum type="arabicPeriod" startAt="2"/>
              <a:defRPr/>
            </a:pPr>
            <a:endParaRPr lang="en-US" sz="2000" dirty="0"/>
          </a:p>
          <a:p>
            <a:pPr marL="1031875" lvl="2" indent="-457200">
              <a:buFont typeface="+mj-lt"/>
              <a:buAutoNum type="arabicPeriod" startAt="2"/>
              <a:defRPr/>
            </a:pPr>
            <a:endParaRPr lang="en-US" sz="1800" dirty="0"/>
          </a:p>
          <a:p>
            <a:pPr marL="1376362" lvl="3" indent="-342900">
              <a:defRPr/>
            </a:pPr>
            <a:endParaRPr lang="en-US" sz="1800" dirty="0" smtClean="0"/>
          </a:p>
          <a:p>
            <a:pPr marL="1376362" lvl="3" indent="-342900">
              <a:defRPr/>
            </a:pPr>
            <a:endParaRPr lang="en-US" sz="1800" dirty="0"/>
          </a:p>
          <a:p>
            <a:pPr marL="1376362" lvl="3" indent="-342900">
              <a:defRPr/>
            </a:pPr>
            <a:endParaRPr lang="en-US" sz="1800" dirty="0" smtClean="0"/>
          </a:p>
          <a:p>
            <a:pPr marL="1376362" lvl="3" indent="-342900">
              <a:defRPr/>
            </a:pPr>
            <a:endParaRPr lang="en-US" sz="1800" dirty="0" smtClean="0"/>
          </a:p>
          <a:p>
            <a:pPr marL="1376362" lvl="3" indent="-342900">
              <a:defRPr/>
            </a:pPr>
            <a:endParaRPr lang="en-US" sz="1800" dirty="0"/>
          </a:p>
          <a:p>
            <a:pPr marL="1376362" lvl="3" indent="-342900">
              <a:defRPr/>
            </a:pPr>
            <a:endParaRPr lang="en-US" sz="1800" dirty="0" smtClean="0"/>
          </a:p>
          <a:p>
            <a:pPr marL="1376362" lvl="3" indent="-342900">
              <a:defRPr/>
            </a:pPr>
            <a:endParaRPr lang="en-US" sz="1800" dirty="0" smtClean="0"/>
          </a:p>
          <a:p>
            <a:pPr marL="1376362" lvl="3" indent="-342900">
              <a:defRPr/>
            </a:pPr>
            <a:endParaRPr lang="en-US" sz="1800" dirty="0"/>
          </a:p>
          <a:p>
            <a:pPr marL="1376362" lvl="3" indent="-342900">
              <a:defRPr/>
            </a:pPr>
            <a:endParaRPr lang="en-US" sz="1800" dirty="0" smtClean="0"/>
          </a:p>
          <a:p>
            <a:pPr>
              <a:buFont typeface="+mj-lt"/>
              <a:buAutoNum type="arabicPeriod" startAt="4"/>
              <a:defRPr/>
            </a:pPr>
            <a:endParaRPr lang="en-US" sz="1200" dirty="0" smtClean="0"/>
          </a:p>
          <a:p>
            <a:pPr>
              <a:buFont typeface="+mj-lt"/>
              <a:buNone/>
              <a:defRPr/>
            </a:pPr>
            <a:endParaRPr lang="en-US" sz="1200" dirty="0" smtClean="0"/>
          </a:p>
          <a:p>
            <a:pPr>
              <a:buFont typeface="+mj-lt"/>
              <a:buNone/>
              <a:defRPr/>
            </a:pPr>
            <a:endParaRPr lang="en-US" sz="1200" dirty="0" smtClean="0"/>
          </a:p>
          <a:p>
            <a:pPr>
              <a:buFont typeface="+mj-lt"/>
              <a:buNone/>
              <a:defRPr/>
            </a:pPr>
            <a:endParaRPr lang="en-US" sz="1200" dirty="0" smtClean="0"/>
          </a:p>
          <a:p>
            <a:pPr marL="1374775" lvl="3" indent="-396875">
              <a:buFont typeface="+mj-lt"/>
              <a:buAutoNum type="arabicPeriod" startAt="7"/>
              <a:defRPr/>
            </a:pPr>
            <a:endParaRPr lang="en-US" sz="1800" dirty="0" smtClean="0"/>
          </a:p>
          <a:p>
            <a:pPr lvl="1">
              <a:defRPr/>
            </a:pP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BFBA69-4D94-4C52-A78F-77F98F2ABBE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7" y="4733924"/>
            <a:ext cx="5065437" cy="21240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487" y="1399842"/>
            <a:ext cx="4724400" cy="254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686800" cy="5029200"/>
          </a:xfrm>
        </p:spPr>
        <p:txBody>
          <a:bodyPr/>
          <a:lstStyle/>
          <a:p>
            <a:pPr>
              <a:buFont typeface="Calibri" pitchFamily="34" charset="0"/>
              <a:buAutoNum type="arabicPeriod"/>
            </a:pPr>
            <a:r>
              <a:rPr lang="en-US" sz="2000" dirty="0" smtClean="0"/>
              <a:t>Recovery – give our bodies chance to recover – rest period</a:t>
            </a:r>
          </a:p>
          <a:p>
            <a:r>
              <a:rPr lang="en-US" sz="2000" dirty="0" smtClean="0"/>
              <a:t>Cross </a:t>
            </a:r>
            <a:r>
              <a:rPr lang="en-US" sz="2000" dirty="0" smtClean="0"/>
              <a:t>country summer workouts </a:t>
            </a:r>
            <a:endParaRPr lang="en-US" sz="2000" dirty="0" smtClean="0"/>
          </a:p>
          <a:p>
            <a:r>
              <a:rPr lang="en-US" sz="2000" dirty="0" smtClean="0"/>
              <a:t>Summer </a:t>
            </a:r>
            <a:r>
              <a:rPr lang="en-US" sz="2000" dirty="0" smtClean="0"/>
              <a:t>Meets – info on </a:t>
            </a:r>
            <a:r>
              <a:rPr lang="en-US" sz="2000" dirty="0" smtClean="0">
                <a:hlinkClick r:id="rId2"/>
              </a:rPr>
              <a:t>www.runningtitans.com</a:t>
            </a:r>
            <a:endParaRPr lang="en-US" sz="2000" dirty="0" smtClean="0"/>
          </a:p>
          <a:p>
            <a:pPr lvl="1"/>
            <a:r>
              <a:rPr lang="en-US" dirty="0" smtClean="0"/>
              <a:t>Summer USATF JOs June </a:t>
            </a:r>
            <a:r>
              <a:rPr lang="en-US" dirty="0" smtClean="0"/>
              <a:t>8</a:t>
            </a:r>
            <a:r>
              <a:rPr lang="en-US" baseline="30000" dirty="0" smtClean="0"/>
              <a:t>th</a:t>
            </a:r>
            <a:r>
              <a:rPr lang="en-US" dirty="0" smtClean="0"/>
              <a:t> at Centre College (Danville)</a:t>
            </a:r>
          </a:p>
          <a:p>
            <a:pPr lvl="2"/>
            <a:r>
              <a:rPr lang="en-US" dirty="0" smtClean="0"/>
              <a:t>Age </a:t>
            </a:r>
            <a:r>
              <a:rPr lang="en-US" dirty="0" smtClean="0"/>
              <a:t>group 11-12,13-14, 15-16</a:t>
            </a:r>
            <a:r>
              <a:rPr lang="en-US" dirty="0"/>
              <a:t>, 17-18 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kentucky.usatf.org/Home.aspx</a:t>
            </a:r>
            <a:endParaRPr lang="en-US" dirty="0" smtClean="0"/>
          </a:p>
          <a:p>
            <a:pPr lvl="1"/>
            <a:r>
              <a:rPr lang="en-US" dirty="0" smtClean="0"/>
              <a:t>Bluegrass </a:t>
            </a:r>
            <a:r>
              <a:rPr lang="en-US" dirty="0" smtClean="0"/>
              <a:t>State Games </a:t>
            </a:r>
            <a:r>
              <a:rPr lang="en-US" dirty="0" smtClean="0"/>
              <a:t>July at UK</a:t>
            </a:r>
          </a:p>
          <a:p>
            <a:pPr lvl="1"/>
            <a:r>
              <a:rPr lang="en-US" dirty="0" smtClean="0"/>
              <a:t>Vault in the Ville July 13-16 (4</a:t>
            </a:r>
            <a:r>
              <a:rPr lang="en-US" baseline="30000" dirty="0" smtClean="0"/>
              <a:t>th</a:t>
            </a:r>
            <a:r>
              <a:rPr lang="en-US" dirty="0" smtClean="0"/>
              <a:t> Street Live)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F4CB1A-C122-47A4-B7D2-8439534439D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>
                <a:ea typeface="+mj-ea"/>
              </a:rPr>
              <a:t>What’s Next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F4CB1A-C122-47A4-B7D2-8439534439D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>
                <a:ea typeface="+mj-ea"/>
              </a:rPr>
              <a:t>What’s Next</a:t>
            </a:r>
          </a:p>
        </p:txBody>
      </p:sp>
      <p:sp>
        <p:nvSpPr>
          <p:cNvPr id="32843" name="Rectangle 32842"/>
          <p:cNvSpPr/>
          <p:nvPr/>
        </p:nvSpPr>
        <p:spPr>
          <a:xfrm>
            <a:off x="228600" y="97155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>
              <a:buFont typeface="+mj-lt"/>
              <a:buAutoNum type="arabicPeriod" startAt="4"/>
            </a:pPr>
            <a:r>
              <a:rPr lang="en-US" sz="2400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Summer </a:t>
            </a:r>
            <a:r>
              <a:rPr lang="en-US" sz="24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Camps: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48" y="1524498"/>
            <a:ext cx="7774783" cy="5333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1" y="-4266"/>
            <a:ext cx="3048006" cy="15240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56627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15F6EF-65B6-4D60-959D-89FA2FD98C3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>
                <a:ea typeface="+mj-ea"/>
              </a:rPr>
              <a:t>Awards &amp; </a:t>
            </a:r>
            <a:r>
              <a:rPr lang="en-US" sz="3600" b="1" dirty="0" smtClean="0">
                <a:ea typeface="+mj-ea"/>
              </a:rPr>
              <a:t>Recognition</a:t>
            </a:r>
            <a:endParaRPr lang="en-US" sz="3600" b="1" dirty="0">
              <a:ea typeface="+mj-ea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12081"/>
            <a:ext cx="8229600" cy="433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4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15F6EF-65B6-4D60-959D-89FA2FD98C3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>
                <a:ea typeface="+mj-ea"/>
              </a:rPr>
              <a:t>Awards &amp; </a:t>
            </a:r>
            <a:r>
              <a:rPr lang="en-US" sz="3600" b="1" dirty="0" smtClean="0">
                <a:ea typeface="+mj-ea"/>
              </a:rPr>
              <a:t>Recognition - West</a:t>
            </a:r>
            <a:endParaRPr lang="en-US" sz="3600" b="1" dirty="0">
              <a:ea typeface="+mj-ea"/>
            </a:endParaRPr>
          </a:p>
        </p:txBody>
      </p:sp>
      <p:sp>
        <p:nvSpPr>
          <p:cNvPr id="41988" name="Content Placeholder 6"/>
          <p:cNvSpPr>
            <a:spLocks noGrp="1"/>
          </p:cNvSpPr>
          <p:nvPr>
            <p:ph idx="1"/>
          </p:nvPr>
        </p:nvSpPr>
        <p:spPr>
          <a:xfrm>
            <a:off x="333129" y="864464"/>
            <a:ext cx="8229600" cy="5211763"/>
          </a:xfrm>
        </p:spPr>
        <p:txBody>
          <a:bodyPr/>
          <a:lstStyle/>
          <a:p>
            <a:pPr algn="ctr">
              <a:buNone/>
            </a:pPr>
            <a:r>
              <a:rPr lang="en-US" sz="2800" dirty="0" smtClean="0"/>
              <a:t>Top Newcomer Award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6916" y="1536811"/>
            <a:ext cx="3253034" cy="46166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Grace Evans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286615" y="1536811"/>
            <a:ext cx="3671155" cy="46166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Nathan Janes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1377" y="2108534"/>
            <a:ext cx="3671155" cy="3790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15" y="2101126"/>
            <a:ext cx="3253034" cy="459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2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15F6EF-65B6-4D60-959D-89FA2FD98C3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>
                <a:ea typeface="+mj-ea"/>
              </a:rPr>
              <a:t>Awards &amp; </a:t>
            </a:r>
            <a:r>
              <a:rPr lang="en-US" sz="3600" b="1" dirty="0" smtClean="0">
                <a:ea typeface="+mj-ea"/>
              </a:rPr>
              <a:t>Recognition - West</a:t>
            </a:r>
            <a:endParaRPr lang="en-US" sz="3600" b="1" dirty="0">
              <a:ea typeface="+mj-ea"/>
            </a:endParaRPr>
          </a:p>
        </p:txBody>
      </p:sp>
      <p:sp>
        <p:nvSpPr>
          <p:cNvPr id="41988" name="Content Placeholder 6"/>
          <p:cNvSpPr>
            <a:spLocks noGrp="1"/>
          </p:cNvSpPr>
          <p:nvPr>
            <p:ph idx="1"/>
          </p:nvPr>
        </p:nvSpPr>
        <p:spPr>
          <a:xfrm>
            <a:off x="333129" y="864464"/>
            <a:ext cx="8229600" cy="5211763"/>
          </a:xfrm>
        </p:spPr>
        <p:txBody>
          <a:bodyPr/>
          <a:lstStyle/>
          <a:p>
            <a:pPr algn="ctr">
              <a:buNone/>
            </a:pPr>
            <a:r>
              <a:rPr lang="en-US" sz="2800" dirty="0" smtClean="0"/>
              <a:t>Warrior Award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3128" y="1516551"/>
            <a:ext cx="3781671" cy="46166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Katelynn Stevens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77533" y="1488068"/>
            <a:ext cx="3792316" cy="46166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Jacob Rowe</a:t>
            </a:r>
            <a:endParaRPr lang="en-US" sz="2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4" t="13132" r="12901" b="6109"/>
          <a:stretch/>
        </p:blipFill>
        <p:spPr>
          <a:xfrm>
            <a:off x="5029907" y="2118588"/>
            <a:ext cx="3839941" cy="4691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29" y="2140814"/>
            <a:ext cx="3781670" cy="432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2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5082</TotalTime>
  <Words>433</Words>
  <Application>Microsoft Office PowerPoint</Application>
  <PresentationFormat>On-screen Show (4:3)</PresentationFormat>
  <Paragraphs>123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1_Custom Design</vt:lpstr>
      <vt:lpstr>Custom Design</vt:lpstr>
      <vt:lpstr>PowerPoint Presentation</vt:lpstr>
      <vt:lpstr> COLLINS / WEST TRACK &amp; FIELD  SEASON REVIEW AGENDA  </vt:lpstr>
      <vt:lpstr>Season Highlights</vt:lpstr>
      <vt:lpstr>Season Highlights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George Sanderlin</dc:creator>
  <cp:lastModifiedBy>George Sanderlin</cp:lastModifiedBy>
  <cp:revision>576</cp:revision>
  <cp:lastPrinted>2018-05-22T21:02:25Z</cp:lastPrinted>
  <dcterms:created xsi:type="dcterms:W3CDTF">2011-11-14T02:13:31Z</dcterms:created>
  <dcterms:modified xsi:type="dcterms:W3CDTF">2019-06-05T19:56:28Z</dcterms:modified>
</cp:coreProperties>
</file>